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64"/>
  </p:notesMasterIdLst>
  <p:handoutMasterIdLst>
    <p:handoutMasterId r:id="rId65"/>
  </p:handoutMasterIdLst>
  <p:sldIdLst>
    <p:sldId id="256" r:id="rId9"/>
    <p:sldId id="333" r:id="rId10"/>
    <p:sldId id="355" r:id="rId11"/>
    <p:sldId id="334" r:id="rId12"/>
    <p:sldId id="272" r:id="rId13"/>
    <p:sldId id="275" r:id="rId14"/>
    <p:sldId id="271" r:id="rId15"/>
    <p:sldId id="270" r:id="rId16"/>
    <p:sldId id="263" r:id="rId17"/>
    <p:sldId id="257" r:id="rId18"/>
    <p:sldId id="258" r:id="rId19"/>
    <p:sldId id="283" r:id="rId20"/>
    <p:sldId id="358" r:id="rId21"/>
    <p:sldId id="354" r:id="rId22"/>
    <p:sldId id="322" r:id="rId23"/>
    <p:sldId id="330" r:id="rId24"/>
    <p:sldId id="342" r:id="rId25"/>
    <p:sldId id="352" r:id="rId26"/>
    <p:sldId id="353" r:id="rId27"/>
    <p:sldId id="332" r:id="rId28"/>
    <p:sldId id="347" r:id="rId29"/>
    <p:sldId id="351" r:id="rId30"/>
    <p:sldId id="356" r:id="rId31"/>
    <p:sldId id="350" r:id="rId32"/>
    <p:sldId id="325" r:id="rId33"/>
    <p:sldId id="329" r:id="rId34"/>
    <p:sldId id="291" r:id="rId35"/>
    <p:sldId id="290" r:id="rId36"/>
    <p:sldId id="292" r:id="rId37"/>
    <p:sldId id="294" r:id="rId38"/>
    <p:sldId id="346" r:id="rId39"/>
    <p:sldId id="281" r:id="rId40"/>
    <p:sldId id="314" r:id="rId41"/>
    <p:sldId id="262" r:id="rId42"/>
    <p:sldId id="309" r:id="rId43"/>
    <p:sldId id="313" r:id="rId44"/>
    <p:sldId id="316" r:id="rId45"/>
    <p:sldId id="259" r:id="rId46"/>
    <p:sldId id="344" r:id="rId47"/>
    <p:sldId id="320" r:id="rId48"/>
    <p:sldId id="324" r:id="rId49"/>
    <p:sldId id="323" r:id="rId50"/>
    <p:sldId id="321" r:id="rId51"/>
    <p:sldId id="310" r:id="rId52"/>
    <p:sldId id="307" r:id="rId53"/>
    <p:sldId id="315" r:id="rId54"/>
    <p:sldId id="327" r:id="rId55"/>
    <p:sldId id="335" r:id="rId56"/>
    <p:sldId id="337" r:id="rId57"/>
    <p:sldId id="338" r:id="rId58"/>
    <p:sldId id="336" r:id="rId59"/>
    <p:sldId id="357" r:id="rId60"/>
    <p:sldId id="339" r:id="rId61"/>
    <p:sldId id="340" r:id="rId62"/>
    <p:sldId id="26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0F4"/>
    <a:srgbClr val="FFFDF8"/>
    <a:srgbClr val="996633"/>
    <a:srgbClr val="72AF2F"/>
    <a:srgbClr val="00CC00"/>
    <a:srgbClr val="D4263E"/>
    <a:srgbClr val="FFFFFF"/>
    <a:srgbClr val="DC582A"/>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4" autoAdjust="0"/>
    <p:restoredTop sz="86939"/>
  </p:normalViewPr>
  <p:slideViewPr>
    <p:cSldViewPr snapToGrid="0" showGuides="1">
      <p:cViewPr varScale="1">
        <p:scale>
          <a:sx n="97" d="100"/>
          <a:sy n="97" d="100"/>
        </p:scale>
        <p:origin x="702"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theme" Target="theme/theme1.xml"/><Relationship Id="rId7" Type="http://schemas.openxmlformats.org/officeDocument/2006/relationships/slideMaster" Target="slideMasters/slideMaster7.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22/11/2024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22/11/2024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participants are stroked (on the forearm and palm in random order) with a </a:t>
            </a:r>
            <a:r>
              <a:rPr lang="en-GB" dirty="0" err="1"/>
              <a:t>thermode</a:t>
            </a:r>
            <a:r>
              <a:rPr lang="en-GB" dirty="0"/>
              <a:t> at reference temperatures of 30°, 32°, or 34 °C and are instructed to verbally indicate when they feel the same temperature again.  (https://www.sciencedirect.com/science/article/pii/S0149763423004475)</a:t>
            </a:r>
          </a:p>
        </p:txBody>
      </p:sp>
      <p:sp>
        <p:nvSpPr>
          <p:cNvPr id="4" name="Slide Number Placeholder 3"/>
          <p:cNvSpPr>
            <a:spLocks noGrp="1"/>
          </p:cNvSpPr>
          <p:nvPr>
            <p:ph type="sldNum" sz="quarter" idx="5"/>
          </p:nvPr>
        </p:nvSpPr>
        <p:spPr/>
        <p:txBody>
          <a:bodyPr/>
          <a:lstStyle/>
          <a:p>
            <a:fld id="{70CC1D15-B5DE-4BD5-A4FB-8CE7A139D482}" type="slidenum">
              <a:rPr lang="en-GB" smtClean="0"/>
              <a:t>22</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25</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28</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37</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39</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40</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41</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51</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52</a:t>
            </a:fld>
            <a:endParaRPr lang="en-GB"/>
          </a:p>
        </p:txBody>
      </p:sp>
    </p:spTree>
    <p:extLst>
      <p:ext uri="{BB962C8B-B14F-4D97-AF65-F5344CB8AC3E}">
        <p14:creationId xmlns:p14="http://schemas.microsoft.com/office/powerpoint/2010/main" val="63288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6</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11</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143546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3.xml"/><Relationship Id="rId5" Type="http://schemas.openxmlformats.org/officeDocument/2006/relationships/image" Target="../media/image37.jpe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3.xml"/><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3.xml"/><Relationship Id="rId5" Type="http://schemas.openxmlformats.org/officeDocument/2006/relationships/image" Target="../media/image66.png"/><Relationship Id="rId4" Type="http://schemas.openxmlformats.org/officeDocument/2006/relationships/image" Target="../media/image6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jpeg"/><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gif"/><Relationship Id="rId2" Type="http://schemas.openxmlformats.org/officeDocument/2006/relationships/image" Target="../media/image79.jpeg"/><Relationship Id="rId1" Type="http://schemas.openxmlformats.org/officeDocument/2006/relationships/slideLayout" Target="../slideLayouts/slideLayout73.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jpe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gif"/><Relationship Id="rId1" Type="http://schemas.openxmlformats.org/officeDocument/2006/relationships/slideLayout" Target="../slideLayouts/slideLayout73.xml"/><Relationship Id="rId4" Type="http://schemas.openxmlformats.org/officeDocument/2006/relationships/image" Target="../media/image88.jpe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94.png"/><Relationship Id="rId5" Type="http://schemas.openxmlformats.org/officeDocument/2006/relationships/image" Target="../media/image93.jpeg"/><Relationship Id="rId4" Type="http://schemas.openxmlformats.org/officeDocument/2006/relationships/image" Target="../media/image92.jpeg"/><Relationship Id="rId9"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103.png"/><Relationship Id="rId5" Type="http://schemas.openxmlformats.org/officeDocument/2006/relationships/image" Target="../media/image102.jpeg"/><Relationship Id="rId4" Type="http://schemas.openxmlformats.org/officeDocument/2006/relationships/image" Target="../media/image10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73.xml"/><Relationship Id="rId5" Type="http://schemas.openxmlformats.org/officeDocument/2006/relationships/image" Target="../media/image111.png"/><Relationship Id="rId4" Type="http://schemas.openxmlformats.org/officeDocument/2006/relationships/image" Target="../media/image110.jpeg"/></Relationships>
</file>

<file path=ppt/slides/_rels/slide4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2.xml"/><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3.xml"/><Relationship Id="rId5" Type="http://schemas.openxmlformats.org/officeDocument/2006/relationships/image" Target="../media/image120.pn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jpeg"/><Relationship Id="rId1" Type="http://schemas.openxmlformats.org/officeDocument/2006/relationships/slideLayout" Target="../slideLayouts/slideLayout7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jpeg"/></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73.xml"/><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image" Target="../media/image135.png"/><Relationship Id="rId5" Type="http://schemas.openxmlformats.org/officeDocument/2006/relationships/image" Target="../media/image134.jpeg"/><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Body and the Mind</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Interoception</a:t>
            </a:r>
            <a:r>
              <a:rPr lang="fr-FR" dirty="0"/>
              <a:t> </a:t>
            </a:r>
            <a:r>
              <a:rPr lang="fr-FR" dirty="0" err="1"/>
              <a:t>Tasks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135207" y="4219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grpSp>
        <p:nvGrpSpPr>
          <p:cNvPr id="7" name="Group 6">
            <a:extLst>
              <a:ext uri="{FF2B5EF4-FFF2-40B4-BE49-F238E27FC236}">
                <a16:creationId xmlns:a16="http://schemas.microsoft.com/office/drawing/2014/main" id="{99CF71F6-7741-8507-56D6-1F32D269EA5A}"/>
              </a:ext>
            </a:extLst>
          </p:cNvPr>
          <p:cNvGrpSpPr/>
          <p:nvPr/>
        </p:nvGrpSpPr>
        <p:grpSpPr>
          <a:xfrm>
            <a:off x="135207" y="1752124"/>
            <a:ext cx="7167075" cy="2062103"/>
            <a:chOff x="6383608" y="1943836"/>
            <a:chExt cx="7167075" cy="2062103"/>
          </a:xfrm>
        </p:grpSpPr>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1" y="1943836"/>
              <a:ext cx="1815882" cy="1815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4DDF7-E10E-307F-9FC0-BEF999424394}"/>
                </a:ext>
              </a:extLst>
            </p:cNvPr>
            <p:cNvSpPr txBox="1"/>
            <p:nvPr/>
          </p:nvSpPr>
          <p:spPr>
            <a:xfrm>
              <a:off x="6383608" y="1943836"/>
              <a:ext cx="5489737" cy="2062103"/>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endParaRPr lang="fr-FR" sz="1600" dirty="0"/>
            </a:p>
          </p:txBody>
        </p:sp>
      </p:gr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9870" y="3408983"/>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500"/>
                                        <p:tgtEl>
                                          <p:spTgt spid="2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fade">
                                      <p:cBhvr>
                                        <p:cTn id="23" dur="500"/>
                                        <p:tgtEl>
                                          <p:spTgt spid="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4" end="4"/>
                                            </p:txEl>
                                          </p:spTgt>
                                        </p:tgtEl>
                                        <p:attrNameLst>
                                          <p:attrName>style.visibility</p:attrName>
                                        </p:attrNameLst>
                                      </p:cBhvr>
                                      <p:to>
                                        <p:strVal val="visible"/>
                                      </p:to>
                                    </p:set>
                                    <p:animEffect transition="in" filter="fade">
                                      <p:cBhvr>
                                        <p:cTn id="28" dur="500"/>
                                        <p:tgtEl>
                                          <p:spTgt spid="2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5" end="5"/>
                                            </p:txEl>
                                          </p:spTgt>
                                        </p:tgtEl>
                                        <p:attrNameLst>
                                          <p:attrName>style.visibility</p:attrName>
                                        </p:attrNameLst>
                                      </p:cBhvr>
                                      <p:to>
                                        <p:strVal val="visible"/>
                                      </p:to>
                                    </p:set>
                                    <p:animEffect transition="in" filter="fade">
                                      <p:cBhvr>
                                        <p:cTn id="33" dur="500"/>
                                        <p:tgtEl>
                                          <p:spTgt spid="2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xEl>
                                              <p:pRg st="6" end="6"/>
                                            </p:txEl>
                                          </p:spTgt>
                                        </p:tgtEl>
                                        <p:attrNameLst>
                                          <p:attrName>style.visibility</p:attrName>
                                        </p:attrNameLst>
                                      </p:cBhvr>
                                      <p:to>
                                        <p:strVal val="visible"/>
                                      </p:to>
                                    </p:set>
                                    <p:animEffect transition="in" filter="fade">
                                      <p:cBhvr>
                                        <p:cTn id="38" dur="500"/>
                                        <p:tgtEl>
                                          <p:spTgt spid="2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fade">
                                      <p:cBhvr>
                                        <p:cTn id="43" dur="500"/>
                                        <p:tgtEl>
                                          <p:spTgt spid="2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8" end="8"/>
                                            </p:txEl>
                                          </p:spTgt>
                                        </p:tgtEl>
                                        <p:attrNameLst>
                                          <p:attrName>style.visibility</p:attrName>
                                        </p:attrNameLst>
                                      </p:cBhvr>
                                      <p:to>
                                        <p:strVal val="visible"/>
                                      </p:to>
                                    </p:set>
                                    <p:animEffect transition="in" filter="fade">
                                      <p:cBhvr>
                                        <p:cTn id="48"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Other</a:t>
            </a:r>
            <a:r>
              <a:rPr lang="fr-FR" dirty="0"/>
              <a:t> </a:t>
            </a:r>
            <a:r>
              <a:rPr lang="fr-FR" dirty="0" err="1"/>
              <a:t>modalities</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52971" y="1674674"/>
            <a:ext cx="5960793" cy="286232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2021)</a:t>
            </a:r>
            <a:endParaRPr lang="en-US" sz="1000" dirty="0"/>
          </a:p>
          <a:p>
            <a:endParaRPr lang="fr-FR" b="1" dirty="0">
              <a:solidFill>
                <a:srgbClr val="0070C0"/>
              </a:solidFill>
            </a:endParaRPr>
          </a:p>
          <a:p>
            <a:r>
              <a:rPr lang="fr-FR" b="1" dirty="0" err="1">
                <a:solidFill>
                  <a:srgbClr val="996633"/>
                </a:solidFill>
              </a:rPr>
              <a:t>Gastroception</a:t>
            </a:r>
            <a:endParaRPr lang="fr-FR" b="1" dirty="0">
              <a:solidFill>
                <a:srgbClr val="996633"/>
              </a:solidFill>
            </a:endParaRPr>
          </a:p>
          <a:p>
            <a:endParaRPr lang="fr-FR" b="1" dirty="0"/>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endParaRPr lang="en-US" sz="1000"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B9F54DD-3715-E0BE-2BF4-E02B0CD08154}"/>
              </a:ext>
            </a:extLst>
          </p:cNvPr>
          <p:cNvPicPr>
            <a:picLocks noChangeAspect="1"/>
          </p:cNvPicPr>
          <p:nvPr/>
        </p:nvPicPr>
        <p:blipFill>
          <a:blip r:embed="rId3"/>
          <a:stretch>
            <a:fillRect/>
          </a:stretch>
        </p:blipFill>
        <p:spPr>
          <a:xfrm>
            <a:off x="8915399" y="2065426"/>
            <a:ext cx="3072120" cy="1265421"/>
          </a:xfrm>
          <a:prstGeom prst="rect">
            <a:avLst/>
          </a:prstGeom>
          <a:ln>
            <a:solidFill>
              <a:schemeClr val="bg2"/>
            </a:solidFill>
          </a:ln>
        </p:spPr>
      </p:pic>
      <p:pic>
        <p:nvPicPr>
          <p:cNvPr id="7" name="Picture 6">
            <a:extLst>
              <a:ext uri="{FF2B5EF4-FFF2-40B4-BE49-F238E27FC236}">
                <a16:creationId xmlns:a16="http://schemas.microsoft.com/office/drawing/2014/main" id="{F4A0EFF0-7E75-84DE-0ECB-D602CEC45F22}"/>
              </a:ext>
            </a:extLst>
          </p:cNvPr>
          <p:cNvPicPr>
            <a:picLocks noChangeAspect="1"/>
          </p:cNvPicPr>
          <p:nvPr/>
        </p:nvPicPr>
        <p:blipFill>
          <a:blip r:embed="rId4"/>
          <a:stretch>
            <a:fillRect/>
          </a:stretch>
        </p:blipFill>
        <p:spPr>
          <a:xfrm>
            <a:off x="8915399" y="667021"/>
            <a:ext cx="3072120" cy="1398405"/>
          </a:xfrm>
          <a:prstGeom prst="rect">
            <a:avLst/>
          </a:prstGeom>
          <a:ln>
            <a:solidFill>
              <a:schemeClr val="bg2"/>
            </a:solidFill>
          </a:ln>
        </p:spPr>
      </p:pic>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5"/>
          <a:stretch>
            <a:fillRect/>
          </a:stretch>
        </p:blipFill>
        <p:spPr>
          <a:xfrm>
            <a:off x="103683" y="4184509"/>
            <a:ext cx="3887062" cy="118967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6"/>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7"/>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8"/>
          <a:stretch>
            <a:fillRect/>
          </a:stretch>
        </p:blipFill>
        <p:spPr>
          <a:xfrm>
            <a:off x="5349830" y="1576073"/>
            <a:ext cx="3267698" cy="1502256"/>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47214" y="5282543"/>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a:t>Other modalities</a:t>
            </a:r>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5815097" y="1034242"/>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0" y="1739472"/>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pic>
        <p:nvPicPr>
          <p:cNvPr id="5" name="Picture 4" descr="A hand holding a wire&#10;&#10;Description automatically generated">
            <a:extLst>
              <a:ext uri="{FF2B5EF4-FFF2-40B4-BE49-F238E27FC236}">
                <a16:creationId xmlns:a16="http://schemas.microsoft.com/office/drawing/2014/main" id="{5DA99946-50F8-EC9E-FDA0-121169ADB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08610" y="3061970"/>
            <a:ext cx="4215090" cy="3161318"/>
          </a:xfrm>
          <a:prstGeom prst="rect">
            <a:avLst/>
          </a:prstGeom>
          <a:ln>
            <a:solidFill>
              <a:schemeClr val="bg2"/>
            </a:solidFill>
          </a:ln>
        </p:spPr>
      </p:pic>
      <p:pic>
        <p:nvPicPr>
          <p:cNvPr id="1026" name="Picture 2" descr="Can the Vaginal Photoplethysmograph and Its Associated Methodology Be Used  to Assess Anal Vasocongestion in Women and Men? | Archives of Sexual  Behavior">
            <a:extLst>
              <a:ext uri="{FF2B5EF4-FFF2-40B4-BE49-F238E27FC236}">
                <a16:creationId xmlns:a16="http://schemas.microsoft.com/office/drawing/2014/main" id="{862389B8-B75E-838E-948E-5395E02D7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996" y="2535084"/>
            <a:ext cx="3111556" cy="421509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1761A-A9BC-D7D0-64BF-23901464E87E}"/>
              </a:ext>
            </a:extLst>
          </p:cNvPr>
          <p:cNvSpPr>
            <a:spLocks noGrp="1"/>
          </p:cNvSpPr>
          <p:nvPr>
            <p:ph type="title"/>
          </p:nvPr>
        </p:nvSpPr>
        <p:spPr/>
        <p:txBody>
          <a:bodyPr/>
          <a:lstStyle/>
          <a:p>
            <a:r>
              <a:rPr lang="fr-FR" dirty="0" err="1"/>
              <a:t>Bayesian</a:t>
            </a:r>
            <a:r>
              <a:rPr lang="fr-FR" dirty="0"/>
              <a:t> </a:t>
            </a:r>
            <a:r>
              <a:rPr lang="fr-FR" dirty="0" err="1"/>
              <a:t>Statistics</a:t>
            </a:r>
            <a:endParaRPr lang="en-GB" dirty="0"/>
          </a:p>
        </p:txBody>
      </p:sp>
      <p:sp>
        <p:nvSpPr>
          <p:cNvPr id="5" name="TextBox 4">
            <a:extLst>
              <a:ext uri="{FF2B5EF4-FFF2-40B4-BE49-F238E27FC236}">
                <a16:creationId xmlns:a16="http://schemas.microsoft.com/office/drawing/2014/main" id="{567764EC-ECFE-8491-A626-789BC30157ED}"/>
              </a:ext>
            </a:extLst>
          </p:cNvPr>
          <p:cNvSpPr txBox="1"/>
          <p:nvPr/>
        </p:nvSpPr>
        <p:spPr>
          <a:xfrm>
            <a:off x="320025" y="2636345"/>
            <a:ext cx="6096000" cy="1661993"/>
          </a:xfrm>
          <a:prstGeom prst="rect">
            <a:avLst/>
          </a:prstGeom>
          <a:noFill/>
        </p:spPr>
        <p:txBody>
          <a:bodyPr wrap="square">
            <a:spAutoFit/>
          </a:bodyPr>
          <a:lstStyle/>
          <a:p>
            <a:r>
              <a:rPr lang="en-GB" sz="2800" b="1" dirty="0"/>
              <a:t>Next semester</a:t>
            </a:r>
          </a:p>
          <a:p>
            <a:pPr marL="285750" indent="-285750">
              <a:buFont typeface="Wingdings" panose="05000000000000000000" pitchFamily="2" charset="2"/>
              <a:buChar char="ü"/>
            </a:pPr>
            <a:r>
              <a:rPr lang="en-GB" sz="2800" b="1" dirty="0"/>
              <a:t>14:00-16:00 Pevensey 1  2D8</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sz="2800" dirty="0"/>
              <a:t>Come!</a:t>
            </a:r>
          </a:p>
        </p:txBody>
      </p:sp>
      <p:pic>
        <p:nvPicPr>
          <p:cNvPr id="7" name="Picture 6" descr="A green alien with pointy ears&#10;&#10;Description automatically generated">
            <a:extLst>
              <a:ext uri="{FF2B5EF4-FFF2-40B4-BE49-F238E27FC236}">
                <a16:creationId xmlns:a16="http://schemas.microsoft.com/office/drawing/2014/main" id="{119B3885-512C-B3C6-5845-ED8E3748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704" y="2114054"/>
            <a:ext cx="5259781" cy="2629891"/>
          </a:xfrm>
          <a:prstGeom prst="rect">
            <a:avLst/>
          </a:prstGeom>
        </p:spPr>
      </p:pic>
    </p:spTree>
    <p:extLst>
      <p:ext uri="{BB962C8B-B14F-4D97-AF65-F5344CB8AC3E}">
        <p14:creationId xmlns:p14="http://schemas.microsoft.com/office/powerpoint/2010/main" val="20186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59F06-BBDF-E037-ACC3-81125C4B564C}"/>
              </a:ext>
            </a:extLst>
          </p:cNvPr>
          <p:cNvPicPr>
            <a:picLocks noChangeAspect="1"/>
          </p:cNvPicPr>
          <p:nvPr/>
        </p:nvPicPr>
        <p:blipFill>
          <a:blip r:embed="rId3"/>
          <a:stretch>
            <a:fillRect/>
          </a:stretch>
        </p:blipFill>
        <p:spPr>
          <a:xfrm>
            <a:off x="7918753" y="1372842"/>
            <a:ext cx="3661676" cy="1435420"/>
          </a:xfrm>
          <a:prstGeom prst="rect">
            <a:avLst/>
          </a:prstGeom>
          <a:ln>
            <a:solidFill>
              <a:schemeClr val="bg2"/>
            </a:solidFill>
          </a:ln>
        </p:spPr>
      </p:pic>
      <p:sp>
        <p:nvSpPr>
          <p:cNvPr id="2" name="Title 1">
            <a:extLst>
              <a:ext uri="{FF2B5EF4-FFF2-40B4-BE49-F238E27FC236}">
                <a16:creationId xmlns:a16="http://schemas.microsoft.com/office/drawing/2014/main" id="{A7BBB37B-031D-2C9A-39F3-948E3835C794}"/>
              </a:ext>
            </a:extLst>
          </p:cNvPr>
          <p:cNvSpPr>
            <a:spLocks noGrp="1"/>
          </p:cNvSpPr>
          <p:nvPr>
            <p:ph type="title"/>
          </p:nvPr>
        </p:nvSpPr>
        <p:spPr/>
        <p:txBody>
          <a:bodyPr/>
          <a:lstStyle/>
          <a:p>
            <a:r>
              <a:rPr lang="en-GB" dirty="0"/>
              <a:t>Application – Social Neuroscience</a:t>
            </a:r>
          </a:p>
        </p:txBody>
      </p:sp>
      <p:pic>
        <p:nvPicPr>
          <p:cNvPr id="4" name="Picture 3">
            <a:extLst>
              <a:ext uri="{FF2B5EF4-FFF2-40B4-BE49-F238E27FC236}">
                <a16:creationId xmlns:a16="http://schemas.microsoft.com/office/drawing/2014/main" id="{67A817B2-A7C8-42C8-CC0F-31783770F7A1}"/>
              </a:ext>
            </a:extLst>
          </p:cNvPr>
          <p:cNvPicPr>
            <a:picLocks noChangeAspect="1"/>
          </p:cNvPicPr>
          <p:nvPr/>
        </p:nvPicPr>
        <p:blipFill>
          <a:blip r:embed="rId4"/>
          <a:stretch>
            <a:fillRect/>
          </a:stretch>
        </p:blipFill>
        <p:spPr>
          <a:xfrm>
            <a:off x="7489362" y="1049286"/>
            <a:ext cx="4201064" cy="2388529"/>
          </a:xfrm>
          <a:prstGeom prst="rect">
            <a:avLst/>
          </a:prstGeom>
          <a:ln>
            <a:solidFill>
              <a:schemeClr val="bg2"/>
            </a:solidFill>
          </a:ln>
        </p:spPr>
      </p:pic>
      <p:pic>
        <p:nvPicPr>
          <p:cNvPr id="1028" name="Picture 4" descr="Fig. 1">
            <a:extLst>
              <a:ext uri="{FF2B5EF4-FFF2-40B4-BE49-F238E27FC236}">
                <a16:creationId xmlns:a16="http://schemas.microsoft.com/office/drawing/2014/main" id="{913FE2F5-73D2-9D96-6D84-138EB63CB7A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404"/>
          <a:stretch/>
        </p:blipFill>
        <p:spPr bwMode="auto">
          <a:xfrm>
            <a:off x="5498668" y="2808262"/>
            <a:ext cx="6363854" cy="2323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BDAED3-EF53-9BFB-C179-365356D5E554}"/>
              </a:ext>
            </a:extLst>
          </p:cNvPr>
          <p:cNvSpPr txBox="1"/>
          <p:nvPr/>
        </p:nvSpPr>
        <p:spPr>
          <a:xfrm>
            <a:off x="329478" y="1493806"/>
            <a:ext cx="6190608" cy="1477328"/>
          </a:xfrm>
          <a:prstGeom prst="rect">
            <a:avLst/>
          </a:prstGeom>
          <a:noFill/>
        </p:spPr>
        <p:txBody>
          <a:bodyPr wrap="square">
            <a:spAutoFit/>
          </a:bodyPr>
          <a:lstStyle/>
          <a:p>
            <a:r>
              <a:rPr lang="en-GB" b="1" dirty="0"/>
              <a:t>Interindividual Synchrony</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Mother-infant dyads </a:t>
            </a:r>
            <a:r>
              <a:rPr lang="en-GB" sz="1000" dirty="0"/>
              <a:t>(Feldman, 2011)</a:t>
            </a:r>
          </a:p>
          <a:p>
            <a:pPr marL="285750" indent="-285750">
              <a:buFont typeface="Wingdings" panose="05000000000000000000" pitchFamily="2" charset="2"/>
              <a:buChar char="ü"/>
            </a:pPr>
            <a:r>
              <a:rPr lang="en-GB" dirty="0"/>
              <a:t>HRV of dogs and owners correlated during free behaving (i.e., relaxed interactions) </a:t>
            </a:r>
            <a:r>
              <a:rPr lang="en-GB" sz="1000" dirty="0"/>
              <a:t>(</a:t>
            </a:r>
            <a:r>
              <a:rPr lang="en-GB" sz="1000" dirty="0" err="1"/>
              <a:t>Koskela</a:t>
            </a:r>
            <a:r>
              <a:rPr lang="en-GB" sz="1000" dirty="0"/>
              <a:t>, 2024)</a:t>
            </a:r>
          </a:p>
        </p:txBody>
      </p:sp>
      <p:pic>
        <p:nvPicPr>
          <p:cNvPr id="8" name="Picture 7">
            <a:extLst>
              <a:ext uri="{FF2B5EF4-FFF2-40B4-BE49-F238E27FC236}">
                <a16:creationId xmlns:a16="http://schemas.microsoft.com/office/drawing/2014/main" id="{D631977C-C6EC-30B5-4B4C-72899F60811F}"/>
              </a:ext>
            </a:extLst>
          </p:cNvPr>
          <p:cNvPicPr>
            <a:picLocks noChangeAspect="1"/>
          </p:cNvPicPr>
          <p:nvPr/>
        </p:nvPicPr>
        <p:blipFill>
          <a:blip r:embed="rId6"/>
          <a:stretch>
            <a:fillRect/>
          </a:stretch>
        </p:blipFill>
        <p:spPr>
          <a:xfrm>
            <a:off x="215096" y="3069777"/>
            <a:ext cx="5060197" cy="3664527"/>
          </a:xfrm>
          <a:prstGeom prst="rect">
            <a:avLst/>
          </a:prstGeom>
          <a:ln>
            <a:solidFill>
              <a:schemeClr val="bg2"/>
            </a:solidFill>
          </a:ln>
        </p:spPr>
      </p:pic>
      <p:pic>
        <p:nvPicPr>
          <p:cNvPr id="10" name="Picture 9">
            <a:extLst>
              <a:ext uri="{FF2B5EF4-FFF2-40B4-BE49-F238E27FC236}">
                <a16:creationId xmlns:a16="http://schemas.microsoft.com/office/drawing/2014/main" id="{9E3F4A09-A1F8-F82D-C3A2-B458A3E802A3}"/>
              </a:ext>
            </a:extLst>
          </p:cNvPr>
          <p:cNvPicPr>
            <a:picLocks noChangeAspect="1"/>
          </p:cNvPicPr>
          <p:nvPr/>
        </p:nvPicPr>
        <p:blipFill>
          <a:blip r:embed="rId7"/>
          <a:stretch>
            <a:fillRect/>
          </a:stretch>
        </p:blipFill>
        <p:spPr>
          <a:xfrm>
            <a:off x="5673438" y="4958630"/>
            <a:ext cx="5082773" cy="1841962"/>
          </a:xfrm>
          <a:prstGeom prst="rect">
            <a:avLst/>
          </a:prstGeom>
          <a:ln>
            <a:solidFill>
              <a:schemeClr val="bg2"/>
            </a:solidFill>
          </a:ln>
        </p:spPr>
      </p:pic>
    </p:spTree>
    <p:extLst>
      <p:ext uri="{BB962C8B-B14F-4D97-AF65-F5344CB8AC3E}">
        <p14:creationId xmlns:p14="http://schemas.microsoft.com/office/powerpoint/2010/main" val="266362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9212</TotalTime>
  <Words>5193</Words>
  <Application>Microsoft Office PowerPoint</Application>
  <PresentationFormat>Widescreen</PresentationFormat>
  <Paragraphs>673</Paragraphs>
  <Slides>55</Slides>
  <Notes>20</Notes>
  <HiddenSlides>6</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55</vt:i4>
      </vt:variant>
    </vt:vector>
  </HeadingPairs>
  <TitlesOfParts>
    <vt:vector size="71" baseType="lpstr">
      <vt:lpstr>Arial</vt:lpstr>
      <vt:lpstr>Arial</vt:lpstr>
      <vt:lpstr>Calibri</vt:lpstr>
      <vt:lpstr>Consolas</vt:lpstr>
      <vt:lpstr>Impact</vt:lpstr>
      <vt:lpstr>Merriweather</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Body and the Mind Interoception &amp; Physiology</vt:lpstr>
      <vt:lpstr>Introductions</vt:lpstr>
      <vt:lpstr>Bayesian Statistics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Interoception Tasks</vt:lpstr>
      <vt:lpstr>Psychophysics-like Paradigms</vt:lpstr>
      <vt:lpstr>Other modalities</vt:lpstr>
      <vt:lpstr>Other modalities</vt:lpstr>
      <vt:lpstr>Neuroimaging</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Heart Rate</vt:lpstr>
      <vt:lpstr>Heart Rate Deceleration</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Social Neuroscience</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724</cp:revision>
  <dcterms:created xsi:type="dcterms:W3CDTF">2020-02-03T12:08:13Z</dcterms:created>
  <dcterms:modified xsi:type="dcterms:W3CDTF">2024-11-22T11:21:31Z</dcterms:modified>
</cp:coreProperties>
</file>